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2" r:id="rId6"/>
    <p:sldId id="271" r:id="rId7"/>
    <p:sldId id="270" r:id="rId8"/>
    <p:sldId id="263" r:id="rId9"/>
    <p:sldId id="264" r:id="rId10"/>
    <p:sldId id="265" r:id="rId11"/>
    <p:sldId id="259" r:id="rId12"/>
    <p:sldId id="272" r:id="rId13"/>
    <p:sldId id="273" r:id="rId14"/>
    <p:sldId id="274" r:id="rId15"/>
    <p:sldId id="276" r:id="rId16"/>
    <p:sldId id="275" r:id="rId17"/>
    <p:sldId id="260" r:id="rId18"/>
    <p:sldId id="282" r:id="rId19"/>
    <p:sldId id="277" r:id="rId20"/>
    <p:sldId id="268" r:id="rId21"/>
    <p:sldId id="283" r:id="rId22"/>
    <p:sldId id="269" r:id="rId23"/>
    <p:sldId id="267" r:id="rId24"/>
    <p:sldId id="280" r:id="rId25"/>
    <p:sldId id="26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8B"/>
    <a:srgbClr val="FF5D5D"/>
    <a:srgbClr val="454545"/>
    <a:srgbClr val="151515"/>
    <a:srgbClr val="FFABAB"/>
    <a:srgbClr val="FF0000"/>
    <a:srgbClr val="00FF00"/>
    <a:srgbClr val="000099"/>
    <a:srgbClr val="D62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74" autoAdjust="0"/>
  </p:normalViewPr>
  <p:slideViewPr>
    <p:cSldViewPr snapToGrid="0">
      <p:cViewPr>
        <p:scale>
          <a:sx n="66" d="100"/>
          <a:sy n="66" d="100"/>
        </p:scale>
        <p:origin x="93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0E1-DEB9-48EA-87BD-5686ACF6FCE1}" type="datetimeFigureOut">
              <a:rPr lang="en-GB" smtClean="0"/>
              <a:t>17/06/2015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5594-F09B-4885-A534-C8349491D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nome</a:t>
            </a:r>
            <a:r>
              <a:rPr lang="en-US" baseline="0" dirty="0" smtClean="0"/>
              <a:t> </a:t>
            </a:r>
            <a:r>
              <a:rPr lang="pt-PT" baseline="0" dirty="0" smtClean="0"/>
              <a:t>é Guilherme Ferreira e irei apresentar a meu projeto de tese: Programming Environments for Generative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1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Apresentamos três tipos de sistemas:</a:t>
            </a:r>
            <a:r>
              <a:rPr lang="pt-PT" baseline="0" dirty="0" smtClean="0"/>
              <a:t> (1) sistemas de âmbito geral (2) sistemas de aprendizagem e (3) sistemas utilizados para o desenho generativo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691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Recente IDE para</a:t>
            </a:r>
            <a:r>
              <a:rPr lang="pt-PT" baseline="0" dirty="0" smtClean="0"/>
              <a:t> ClojureScript, p</a:t>
            </a:r>
            <a:r>
              <a:rPr lang="pt-PT" dirty="0" smtClean="0"/>
              <a:t>ropõe</a:t>
            </a:r>
            <a:r>
              <a:rPr lang="pt-PT" baseline="0" dirty="0" smtClean="0"/>
              <a:t> ferramentas inovadoras (arrecadou 300k dolares no quickstarter). P.e. Live execution, interactive debugger, 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573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que é</a:t>
            </a:r>
            <a:r>
              <a:rPr lang="pt-PT" baseline="0" dirty="0" smtClean="0"/>
              <a:t> uma linguagem apropriada para iniciantes? Estudamos principalmentes três linguagens desenhadas para esse propósito. A 1ª Logo, foi desenvolvida para ensinar programação a crianças: forte metáfora, decomposição e recomposição. A 2ª linguagem Smalltalk, também desenhada para ensinar programação a crianças, forte metáfora, decomposição e recomposição. E 3ª linguagem Processing desenvolvida para ensinar porgramação a arquitectos e designers. Não tem uma boa metáfora, difícil decomposição e recomposição, estado global.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896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Ambientes de programação que utilizam uma linguagem de</a:t>
            </a:r>
            <a:r>
              <a:rPr lang="pt-PT" baseline="0" dirty="0" smtClean="0"/>
              <a:t> programação textual. Escolha da linguagem, escolha do backend (tipicamente é uma relação de um para um) no entando o Rosetta pertite que várias linguagens pedagógicas como Racket e Phyton sejam escolhidas e também permite escolher diferentes ferramentas de CAD como o AutoCAD e Rhino inclusive outros backends como OpenGL e tickz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227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Grande popularidade</a:t>
            </a:r>
            <a:r>
              <a:rPr lang="pt-PT" baseline="0" dirty="0" smtClean="0"/>
              <a:t> de a</a:t>
            </a:r>
            <a:r>
              <a:rPr lang="pt-PT" dirty="0" smtClean="0"/>
              <a:t>mbientes</a:t>
            </a:r>
            <a:r>
              <a:rPr lang="pt-PT" baseline="0" dirty="0" smtClean="0"/>
              <a:t> que suportam uma forma alternativa de programação. Pois esses sitemas permitem descrever programas iterativamente arrastando caixas e ligando umas as outras. Live execution.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652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problema é que</a:t>
            </a:r>
            <a:r>
              <a:rPr lang="pt-PT" baseline="0" dirty="0" smtClean="0"/>
              <a:t> as linguagens visuais não escalam a medida que o programa aumenta.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083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abordar</a:t>
            </a:r>
            <a:r>
              <a:rPr lang="pt-PT" baseline="0" dirty="0" smtClean="0"/>
              <a:t> o problema anterior em duas vertentes.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536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87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relacionar os esquemas</a:t>
            </a:r>
            <a:r>
              <a:rPr lang="pt-PT" baseline="0" dirty="0" smtClean="0"/>
              <a:t> com a função que o implementa, por exemplo cada parametro dessa função esta explicito na imagem.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75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802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</a:t>
            </a:r>
            <a:r>
              <a:rPr lang="pt-PT" baseline="0" dirty="0" smtClean="0"/>
              <a:t> isso dividi esta apresentação em 4 partes: Na 1ª parte apresentarei o problema que nos motivou a desenvolver esse trabalho; na 2ª parte apresento um resumo do trabalho relacionado focando nos sistemas que nos serviram de base para deselvolver a nossa solução; na 3ª parte apresento uma proposta de solução e avaliação da mesma; e finalmente na 4ª parte faço algumas conclusões.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47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línguages de programação evoluíram</a:t>
            </a:r>
            <a:r>
              <a:rPr lang="pt-PT" baseline="0" dirty="0" smtClean="0"/>
              <a:t> muito desde dos primórdios da computação até aos dias de hoje.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637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No início programavamos</a:t>
            </a:r>
            <a:r>
              <a:rPr lang="pt-PT" baseline="0" dirty="0" smtClean="0"/>
              <a:t> em absoluto binário, uma representação numérica adequada para as máquinas. Essa programação foi subistituída por programação em assembly e a ferramenta fundamental, o assembler, veio a se tornar cada vez mais sofisticado e, com o Fortran, ao admitir que a programação fosse expresse em uma lingaguem parecida com a Matemática. Hoje em a programação esta cada vez mais próxima do pensamento humano com as lingagens de alto nível e graças a isso a programação tem sido utilizada em diversas areas.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83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Por</a:t>
            </a:r>
            <a:r>
              <a:rPr lang="pt-PT" baseline="0" dirty="0" smtClean="0"/>
              <a:t> exemplo na arquitectura o uso da programação para suportar os métodos de desenho generativo é cada vez mais frequente. No desenho generativo modelos arquitecturais são inteiramente especificados com uma linguagem de programação. Por um lado isso posibilita a criação de modelos complexos impossíveis de serem reproduzidos em uma abordagem tradicional utilizando uma ferramente de CAD, mas por outro esse método impõe novos desafios para qualquer arquitecto e designer.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9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</a:t>
            </a:r>
            <a:r>
              <a:rPr lang="pt-PT" baseline="0" dirty="0" smtClean="0"/>
              <a:t>erceber como o modelo anterior foi gerado é um desafio, pois é necessário ler o programa e entender o que cada um de seus elementos significam, é necessário perceber como os programas são executados, entre outros. Todos esses desafios de uma só vez podem tornar a programação em algo obscuro que muita das vezes é evitada.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74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</a:t>
            </a:r>
            <a:r>
              <a:rPr lang="pt-PT" baseline="0" dirty="0" smtClean="0"/>
              <a:t> problema que queremos resolver é como podemos ajudar as pessoas a programarem. Nos abordamos este problema em dois princípios que iremos testar.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0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primeiro</a:t>
            </a:r>
            <a:r>
              <a:rPr lang="pt-PT" baseline="0" dirty="0" smtClean="0"/>
              <a:t> princípio é que as pessoas entendem o que conseguem ver, se o programador não consegue ver o que o programa faz, ele não consequira entende-lô. Notamos que, particularmente nessa area, é muito comum o uso de desenhos (requiços) utilizados para desenvolver a solução. P.e. Esses desenhos representam visualmente importantes conceitos do programa anterior. Iremos utilizar esses desnhos para ilustrar o código.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2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segundo princípio é que os criadores</a:t>
            </a:r>
            <a:r>
              <a:rPr lang="pt-PT" baseline="0" dirty="0" smtClean="0"/>
              <a:t> precisam de uma conecção imediata a suas criações. Isso quer dizer que não pode haver atrasos entre uma ação e sua visualização. Por exemplo um pintor interage com sua obra a cada pincelada pois vê imediatamente o efeito desta no quadro. Os arquitectos por outro lado sequem o tradicional ciclo edit-compile-run que infelizmente desencoraja o desenvolvimento de novas ideias. Iremos criar um mecanismo que ira suportar essa idea.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8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D97-560C-407F-901A-D6451695BD6A}" type="datetime1">
              <a:rPr lang="en-GB" smtClean="0"/>
              <a:t>17/06/2015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704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34504-BDFC-41A5-8DC3-7A184FFA1C89}" type="datetime1">
              <a:rPr lang="en-GB" smtClean="0"/>
              <a:t>17/06/2015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3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3176-31AA-4B32-BC32-39E48717EBB0}" type="datetime1">
              <a:rPr lang="en-GB" smtClean="0"/>
              <a:t>17/06/2015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5AEE-D976-4B63-BF99-3B81AB1AACEE}" type="datetime1">
              <a:rPr lang="en-GB" smtClean="0"/>
              <a:t>17/06/2015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94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5C8C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50F4-1B6D-438C-9FC1-C29392B62881}" type="datetime1">
              <a:rPr lang="en-GB" smtClean="0"/>
              <a:t>17/06/2015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2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7ADF-3FBC-4504-9EF8-9F2E900017EE}" type="datetime1">
              <a:rPr lang="en-GB" smtClean="0"/>
              <a:t>17/06/2015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B50D-2CC4-4F04-A7C5-55255A179F0F}" type="datetime1">
              <a:rPr lang="en-GB" smtClean="0"/>
              <a:t>17/06/2015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0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EE4A-4833-48B7-864D-30FFF91076F1}" type="datetime1">
              <a:rPr lang="en-GB" smtClean="0"/>
              <a:t>17/06/2015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2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4394-F8B0-467D-80DF-790F1199020C}" type="datetime1">
              <a:rPr lang="en-GB" smtClean="0"/>
              <a:t>17/06/2015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9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63B6-89EB-4C66-8374-5E2E05B9D2F7}" type="datetime1">
              <a:rPr lang="en-GB" smtClean="0"/>
              <a:t>17/06/2015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F9877-C44F-41ED-99A3-3712C13D863E}" type="datetime1">
              <a:rPr lang="en-GB" smtClean="0"/>
              <a:t>17/06/2015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94AD-0ECC-4C4A-97CF-7C4A540D8C20}" type="datetime1">
              <a:rPr lang="en-GB" smtClean="0"/>
              <a:t>17/06/2015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putationalspace.com/?p=207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xrds.acm.org/resources/how-to-learn-programming-languages.cf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ebdesignerdepot.com/2012/10/freelancers-its-not-you-its-them/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478" y="1679512"/>
            <a:ext cx="10133045" cy="1305244"/>
          </a:xfrm>
        </p:spPr>
        <p:txBody>
          <a:bodyPr>
            <a:normAutofit fontScale="90000"/>
          </a:bodyPr>
          <a:lstStyle/>
          <a:p>
            <a:pPr lvl="0" algn="l">
              <a:spcBef>
                <a:spcPts val="24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C5C8CC"/>
                </a:solidFill>
              </a:rPr>
              <a:t/>
            </a:r>
            <a:br>
              <a:rPr lang="en-GB" sz="2400" dirty="0">
                <a:solidFill>
                  <a:srgbClr val="C5C8CC"/>
                </a:solidFill>
              </a:rPr>
            </a:br>
            <a:r>
              <a:rPr lang="en-US" sz="9800" spc="-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</a:t>
            </a:r>
            <a:r>
              <a:rPr lang="en-US" sz="9800" spc="-3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en-GB" sz="7200" spc="-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351" y="940665"/>
            <a:ext cx="10134000" cy="932539"/>
          </a:xfrm>
        </p:spPr>
        <p:txBody>
          <a:bodyPr anchor="b">
            <a:noAutofit/>
          </a:bodyPr>
          <a:lstStyle/>
          <a:p>
            <a:pPr algn="l"/>
            <a:r>
              <a:rPr lang="en-US" sz="2900" spc="-300" dirty="0"/>
              <a:t>Programming Environments for</a:t>
            </a:r>
            <a:endParaRPr lang="en-GB" sz="2900" spc="-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</a:t>
            </a:fld>
            <a:endParaRPr lang="en-GB" dirty="0"/>
          </a:p>
        </p:txBody>
      </p:sp>
      <p:pic>
        <p:nvPicPr>
          <p:cNvPr id="1026" name="Picture 2" descr="http://upload.wikimedia.org/wikipedia/pt/e/ed/IST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9" y="5749390"/>
            <a:ext cx="421061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8940" y="3972740"/>
            <a:ext cx="3713583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" spc="-15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Guilherme Ferreira</a:t>
            </a:r>
          </a:p>
          <a:p>
            <a:r>
              <a:rPr lang="en-US" sz="2660" spc="-150" dirty="0" err="1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Superior T</a:t>
            </a:r>
            <a:r>
              <a:rPr lang="pt-PT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écnico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2660" spc="-15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69" y="1751300"/>
            <a:ext cx="266700" cy="228600"/>
          </a:xfrm>
          <a:prstGeom prst="rect">
            <a:avLst/>
          </a:prstGeom>
        </p:spPr>
      </p:pic>
      <p:pic>
        <p:nvPicPr>
          <p:cNvPr id="2050" name="Picture 2" descr="http://homepages.gsd.inesc-id.pt/~cnr/common/imagens/inesc_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71" y="5749390"/>
            <a:ext cx="1027743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706169" y="5749390"/>
            <a:ext cx="0" cy="509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23533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Survey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12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30324" y="456035"/>
            <a:ext cx="10731353" cy="5945930"/>
            <a:chOff x="604303" y="267696"/>
            <a:chExt cx="10731353" cy="5945930"/>
          </a:xfrm>
        </p:grpSpPr>
        <p:grpSp>
          <p:nvGrpSpPr>
            <p:cNvPr id="21" name="Group 20"/>
            <p:cNvGrpSpPr/>
            <p:nvPr/>
          </p:nvGrpSpPr>
          <p:grpSpPr>
            <a:xfrm>
              <a:off x="604303" y="3354369"/>
              <a:ext cx="10731353" cy="2859257"/>
              <a:chOff x="30575" y="3439192"/>
              <a:chExt cx="12028401" cy="339632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1237" t="185" b="49343"/>
              <a:stretch/>
            </p:blipFill>
            <p:spPr>
              <a:xfrm>
                <a:off x="30575" y="3441031"/>
                <a:ext cx="6012007" cy="3394484"/>
              </a:xfrm>
              <a:prstGeom prst="rect">
                <a:avLst/>
              </a:prstGeom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l="464" t="44893" r="1316" b="7974"/>
              <a:stretch/>
            </p:blipFill>
            <p:spPr>
              <a:xfrm>
                <a:off x="6042583" y="3439192"/>
                <a:ext cx="6016393" cy="3394527"/>
              </a:xfrm>
              <a:prstGeom prst="rect">
                <a:avLst/>
              </a:prstGeom>
              <a:effectLst>
                <a:outerShdw blurRad="889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053" r="1192" b="52379"/>
            <a:stretch/>
          </p:blipFill>
          <p:spPr>
            <a:xfrm>
              <a:off x="6007630" y="267696"/>
              <a:ext cx="5328025" cy="2971567"/>
            </a:xfrm>
            <a:prstGeom prst="rect">
              <a:avLst/>
            </a:prstGeom>
            <a:effectLst>
              <a:outerShdw blurRad="889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" name="Group 3"/>
            <p:cNvGrpSpPr/>
            <p:nvPr/>
          </p:nvGrpSpPr>
          <p:grpSpPr>
            <a:xfrm>
              <a:off x="604303" y="267696"/>
              <a:ext cx="5304914" cy="2982052"/>
              <a:chOff x="0" y="0"/>
              <a:chExt cx="6084000" cy="3420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0" y="0"/>
                <a:ext cx="6084000" cy="342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2" descr="http://worrydream.com/LearnableProgramming/Images/Language2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22" t="8417" r="50927" b="55720"/>
              <a:stretch/>
            </p:blipFill>
            <p:spPr bwMode="auto">
              <a:xfrm>
                <a:off x="3282329" y="369332"/>
                <a:ext cx="2789639" cy="2917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55102" y="894342"/>
                <a:ext cx="33086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TO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NEWFLOWER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</a:t>
                </a:r>
                <a:endParaRPr lang="en-GB" sz="2000" b="1" dirty="0" smtClean="0">
                  <a:solidFill>
                    <a:srgbClr val="00FF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PETAL</a:t>
                </a: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RIGHT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360/10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13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652339" y="71951"/>
            <a:ext cx="346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Logo</a:t>
            </a:r>
            <a:r>
              <a:rPr lang="pt-PT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(Seymour Paper,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0283" y="71951"/>
            <a:ext cx="313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Smalltalk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(Alan Kay,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2697" y="6412903"/>
            <a:ext cx="580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Processing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Casey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Reas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and Benjamin Fry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2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50880" y="82387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(António Leitão,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238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(Robert Aish,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210" y="6447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 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30200" y="455400"/>
            <a:ext cx="10731600" cy="5947200"/>
            <a:chOff x="1405288" y="455400"/>
            <a:chExt cx="9436720" cy="5872225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 bwMode="auto">
            <a:xfrm>
              <a:off x="6162008" y="455401"/>
              <a:ext cx="4680000" cy="2880000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"/>
            <a:stretch/>
          </p:blipFill>
          <p:spPr>
            <a:xfrm>
              <a:off x="1405288" y="455400"/>
              <a:ext cx="4680000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577"/>
            <a:stretch/>
          </p:blipFill>
          <p:spPr>
            <a:xfrm>
              <a:off x="2294591" y="3447625"/>
              <a:ext cx="7715583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77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027532" y="67104"/>
            <a:ext cx="4130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Grasshopper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9638" y="6457890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Dynamo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(AutoDesk)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730200" y="455400"/>
            <a:ext cx="10731600" cy="5947200"/>
            <a:chOff x="736194" y="591945"/>
            <a:chExt cx="10725606" cy="580073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194" y="591945"/>
              <a:ext cx="10719614" cy="2846055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186" y="3538192"/>
              <a:ext cx="10719614" cy="2854491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296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240" r="2968"/>
          <a:stretch/>
        </p:blipFill>
        <p:spPr>
          <a:xfrm>
            <a:off x="-1" y="-23068"/>
            <a:ext cx="1221105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16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24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© 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hlinkClick r:id="rId4"/>
              </a:rPr>
              <a:t>Aaron Tobey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486025" y="1152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19238" y="457200"/>
            <a:ext cx="9153524" cy="769441"/>
          </a:xfrm>
          <a:prstGeom prst="rect">
            <a:avLst/>
          </a:prstGeom>
          <a:solidFill>
            <a:srgbClr val="454545"/>
          </a:solidFill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How can we understand this program?</a:t>
            </a:r>
            <a:endParaRPr lang="en-GB" sz="4400" spc="-3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22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Solution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18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© Sketches made by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Afonso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19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15170" y="382012"/>
            <a:ext cx="10961661" cy="6093976"/>
            <a:chOff x="663364" y="382013"/>
            <a:chExt cx="10961661" cy="6093976"/>
          </a:xfrm>
        </p:grpSpPr>
        <p:sp>
          <p:nvSpPr>
            <p:cNvPr id="8" name="TextBox 7"/>
            <p:cNvSpPr txBox="1"/>
            <p:nvPr/>
          </p:nvSpPr>
          <p:spPr>
            <a:xfrm>
              <a:off x="2679314" y="382013"/>
              <a:ext cx="5514034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r, 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c+xyz(-w,-w,-w)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c7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c+xyz(+w,+w,+w)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for p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[c1,c2,c3,c4,c5,c6,c7,c8]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214" y="649779"/>
              <a:ext cx="5618146" cy="30889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364" y="3000403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Program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515569" y="649778"/>
              <a:ext cx="285750" cy="3088917"/>
              <a:chOff x="8258880" y="1006509"/>
              <a:chExt cx="285750" cy="27047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8835479" y="193624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264059" y="577169"/>
              <a:ext cx="246138" cy="17040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4830108" y="631741"/>
              <a:ext cx="2263779" cy="8601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5152328" y="577168"/>
              <a:ext cx="84794" cy="258971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 rot="10800000">
              <a:off x="2277716" y="382013"/>
              <a:ext cx="285750" cy="5760000"/>
              <a:chOff x="8258880" y="1006509"/>
              <a:chExt cx="285750" cy="270476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419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8714" y="1401924"/>
            <a:ext cx="3374572" cy="405415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Problem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Survey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Solution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5" name="ske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31" r="24913"/>
          <a:stretch/>
        </p:blipFill>
        <p:spPr>
          <a:xfrm>
            <a:off x="3050583" y="0"/>
            <a:ext cx="6090834" cy="68580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1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21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7392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auto-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3" b="1581"/>
          <a:stretch/>
        </p:blipFill>
        <p:spPr>
          <a:xfrm>
            <a:off x="14328" y="120111"/>
            <a:ext cx="12163345" cy="66177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23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5525" y="180975"/>
            <a:ext cx="7600950" cy="6496051"/>
            <a:chOff x="2295525" y="180974"/>
            <a:chExt cx="7600950" cy="64960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5525" y="180975"/>
              <a:ext cx="7600950" cy="64960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270912" y="2269774"/>
              <a:ext cx="4516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1515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 manager</a:t>
              </a:r>
              <a:endParaRPr lang="en-GB" sz="1600" dirty="0">
                <a:solidFill>
                  <a:srgbClr val="15151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0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1038" y="0"/>
            <a:ext cx="3209925" cy="1371600"/>
          </a:xfrm>
        </p:spPr>
        <p:txBody>
          <a:bodyPr anchor="t"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Evaluation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24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526161" y="1765147"/>
            <a:ext cx="3139678" cy="33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Correctness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Comparison</a:t>
            </a:r>
            <a:endParaRPr lang="en-GB" sz="3600" spc="-150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1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00312" y="894275"/>
            <a:ext cx="4747360" cy="2420119"/>
          </a:xfrm>
        </p:spPr>
        <p:txBody>
          <a:bodyPr anchor="t"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Reduces the effort to read the code</a:t>
            </a:r>
            <a: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OCR Engine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Support for image editing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26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1430955" y="885087"/>
            <a:ext cx="9330090" cy="5087827"/>
            <a:chOff x="1430955" y="885087"/>
            <a:chExt cx="9330090" cy="50878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100312" y="3634142"/>
              <a:ext cx="4660733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Immediate feedback</a:t>
              </a:r>
              <a:r>
                <a:rPr lang="en-US" sz="2400" spc="-150" dirty="0"/>
                <a:t/>
              </a:r>
              <a:br>
                <a:rPr lang="en-US" sz="2400" spc="-150" dirty="0"/>
              </a:br>
              <a:r>
                <a:rPr lang="en-US" sz="2400" spc="-150" dirty="0" smtClean="0"/>
                <a:t/>
              </a:r>
              <a:br>
                <a:rPr lang="en-US" sz="2400" spc="-150" dirty="0" smtClean="0"/>
              </a:br>
              <a:r>
                <a:rPr lang="en-US" sz="2400" spc="-30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Performance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Entire code execution</a:t>
              </a:r>
              <a:endParaRPr lang="en-US" sz="2400" spc="-15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62" y="3610713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Problem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" b="4076"/>
          <a:stretch/>
        </p:blipFill>
        <p:spPr>
          <a:xfrm>
            <a:off x="0" y="7257"/>
            <a:ext cx="12192000" cy="6850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© </a:t>
            </a:r>
            <a:r>
              <a:rPr lang="en-GB" sz="1200" dirty="0" smtClean="0"/>
              <a:t>Adapted from the </a:t>
            </a:r>
            <a:r>
              <a:rPr lang="en-GB" sz="1200" dirty="0" smtClean="0">
                <a:hlinkClick r:id="rId4"/>
              </a:rPr>
              <a:t>ACM Magazine for Students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103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7199" y="0"/>
            <a:ext cx="6094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134590"/>
            <a:ext cx="60951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b j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 p1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 p2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p1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a b c d e f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 b c d e 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  <a:p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hex-panel-1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spc="-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hex-panel-2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C:\Users\Afonso\Desktop\CEACAAUD\Fabricação Digital Avançada\Final Project\New Folder\img5.jpg"/>
          <p:cNvPicPr>
            <a:picLocks noChangeAspect="1" noChangeArrowheads="1"/>
          </p:cNvPicPr>
          <p:nvPr/>
        </p:nvPicPr>
        <p:blipFill>
          <a:blip r:embed="rId3" cstate="print"/>
          <a:srcRect l="18767" t="1958" r="26815"/>
          <a:stretch>
            <a:fillRect/>
          </a:stretch>
        </p:blipFill>
        <p:spPr bwMode="auto">
          <a:xfrm>
            <a:off x="6097199" y="1335186"/>
            <a:ext cx="6092734" cy="4995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133" y="9623"/>
            <a:ext cx="4155840" cy="1325563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Design</a:t>
            </a:r>
            <a:b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Environments</a:t>
            </a:r>
            <a:endParaRPr lang="en-GB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2448732"/>
            <a:ext cx="12192000" cy="1754326"/>
          </a:xfrm>
          <a:prstGeom prst="rect">
            <a:avLst/>
          </a:prstGeom>
          <a:solidFill>
            <a:schemeClr val="tx1">
              <a:alpha val="35000"/>
            </a:schemeClr>
          </a:solidFill>
          <a:effectLst>
            <a:outerShdw blurRad="88900" dist="38100" dir="5400000" sx="101000" sy="101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3200" spc="-3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071" y="559104"/>
            <a:ext cx="494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does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8195" y="1295395"/>
            <a:ext cx="737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 these words after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1832" y="3020073"/>
            <a:ext cx="780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about this number after “</a:t>
            </a:r>
            <a:r>
              <a:rPr lang="en-US" sz="2800" dirty="0" err="1" smtClean="0">
                <a:solidFill>
                  <a:schemeClr val="bg1"/>
                </a:solidFill>
              </a:rPr>
              <a:t>att</a:t>
            </a:r>
            <a:r>
              <a:rPr lang="en-US" sz="2800" dirty="0" smtClean="0">
                <a:solidFill>
                  <a:schemeClr val="bg1"/>
                </a:solidFill>
              </a:rPr>
              <a:t>”?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What unit is it? What range does it have?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5168" y="4317818"/>
            <a:ext cx="549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Do these words all mean the same thing?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44637" y="816394"/>
            <a:ext cx="1937431" cy="1632338"/>
            <a:chOff x="844637" y="447810"/>
            <a:chExt cx="1663503" cy="186143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2014780" y="2309247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820400" y="2333972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014780" y="2309247"/>
            <a:ext cx="8805620" cy="24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867331" y="1572955"/>
            <a:ext cx="770862" cy="748654"/>
            <a:chOff x="844637" y="447810"/>
            <a:chExt cx="1663503" cy="186143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3998563" y="3287999"/>
            <a:ext cx="3932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00756" y="5573785"/>
            <a:ext cx="549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Why are there so many words?</a:t>
            </a:r>
          </a:p>
        </p:txBody>
      </p:sp>
    </p:spTree>
    <p:extLst>
      <p:ext uri="{BB962C8B-B14F-4D97-AF65-F5344CB8AC3E}">
        <p14:creationId xmlns:p14="http://schemas.microsoft.com/office/powerpoint/2010/main" val="24230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tdna.webdesignerdepot.com/uploads/2012/08/frustration_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6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64"/>
          <a:stretch/>
        </p:blipFill>
        <p:spPr bwMode="auto">
          <a:xfrm>
            <a:off x="0" y="-6016"/>
            <a:ext cx="12192000" cy="68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© 2012 by Jenna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Scaglione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webdesignerdepot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 smtClean="0"/>
              <a:t>How do we get people to understand programming? </a:t>
            </a:r>
            <a:endParaRPr lang="en-GB" spc="-3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664271" y="961265"/>
            <a:ext cx="2634714" cy="0"/>
          </a:xfrm>
          <a:prstGeom prst="line">
            <a:avLst/>
          </a:prstGeom>
          <a:ln w="50800" cap="flat">
            <a:solidFill>
              <a:schemeClr val="accent1">
                <a:alpha val="42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8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© Sketches made by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Afonso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7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0842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2736</TotalTime>
  <Words>1483</Words>
  <Application>Microsoft Office PowerPoint</Application>
  <PresentationFormat>Widescreen</PresentationFormat>
  <Paragraphs>191</Paragraphs>
  <Slides>26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Open Sans</vt:lpstr>
      <vt:lpstr>Open Sans Extrabold</vt:lpstr>
      <vt:lpstr>Open Sans Light</vt:lpstr>
      <vt:lpstr>Open Sans Semibold</vt:lpstr>
      <vt:lpstr>Office Theme</vt:lpstr>
      <vt:lpstr> Generative Design</vt:lpstr>
      <vt:lpstr>PowerPoint Presentation</vt:lpstr>
      <vt:lpstr>PowerPoint Presentation</vt:lpstr>
      <vt:lpstr>PowerPoint Presentation</vt:lpstr>
      <vt:lpstr>Generative Design Environments</vt:lpstr>
      <vt:lpstr>PowerPoint Presentation</vt:lpstr>
      <vt:lpstr>How do we get people to understand programming?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asaaa</dc:title>
  <dc:creator>Guilherme Ferreira</dc:creator>
  <cp:lastModifiedBy>Guilherme Ferreira</cp:lastModifiedBy>
  <cp:revision>163</cp:revision>
  <dcterms:created xsi:type="dcterms:W3CDTF">2015-06-10T17:20:59Z</dcterms:created>
  <dcterms:modified xsi:type="dcterms:W3CDTF">2015-06-17T19:10:06Z</dcterms:modified>
</cp:coreProperties>
</file>